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60" r:id="rId4"/>
    <p:sldId id="259" r:id="rId5"/>
    <p:sldId id="257"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D45180D-3080-4CA2-849A-B1A6CB7E9A2F}"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EA6253-D901-45AB-9427-452D06E01DE3}" type="datetimeFigureOut">
              <a:rPr lang="en-US" smtClean="0"/>
              <a:t>6/14/2013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45180D-3080-4CA2-849A-B1A6CB7E9A2F}"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7EA6253-D901-45AB-9427-452D06E01DE3}" type="datetimeFigureOut">
              <a:rPr lang="en-US" smtClean="0"/>
              <a:t>6/14/2013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45180D-3080-4CA2-849A-B1A6CB7E9A2F}"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EA6253-D901-45AB-9427-452D06E01DE3}" type="datetimeFigureOut">
              <a:rPr lang="en-US" smtClean="0"/>
              <a:t>6/14/2013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97EA6253-D901-45AB-9427-452D06E01DE3}" type="datetimeFigureOut">
              <a:rPr lang="en-US" smtClean="0"/>
              <a:t>6/14/2013</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6D45180D-3080-4CA2-849A-B1A6CB7E9A2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772400" cy="1470025"/>
          </a:xfrm>
        </p:spPr>
        <p:txBody>
          <a:bodyPr/>
          <a:lstStyle/>
          <a:p>
            <a:r>
              <a:rPr lang="en-US" dirty="0" smtClean="0"/>
              <a:t>The Charter in Action</a:t>
            </a:r>
            <a:endParaRPr lang="en-US" dirty="0"/>
          </a:p>
        </p:txBody>
      </p:sp>
      <p:sp>
        <p:nvSpPr>
          <p:cNvPr id="5" name="TextBox 4"/>
          <p:cNvSpPr txBox="1"/>
          <p:nvPr/>
        </p:nvSpPr>
        <p:spPr>
          <a:xfrm>
            <a:off x="1066800" y="4419600"/>
            <a:ext cx="7086600" cy="1200329"/>
          </a:xfrm>
          <a:prstGeom prst="rect">
            <a:avLst/>
          </a:prstGeom>
          <a:noFill/>
        </p:spPr>
        <p:txBody>
          <a:bodyPr wrap="square" rtlCol="0">
            <a:spAutoFit/>
          </a:bodyPr>
          <a:lstStyle/>
          <a:p>
            <a:r>
              <a:rPr lang="en-US" dirty="0" smtClean="0"/>
              <a:t>The Canadian Charter of Rights and Freedoms defines the basic rights and freedoms that individuals and groups are entitled to in Canada. We will explore these rights and freedoms in more detail and see how the Charter helps to protect them.</a:t>
            </a:r>
            <a:endParaRPr lang="en-US" dirty="0"/>
          </a:p>
        </p:txBody>
      </p:sp>
    </p:spTree>
    <p:extLst>
      <p:ext uri="{BB962C8B-B14F-4D97-AF65-F5344CB8AC3E}">
        <p14:creationId xmlns:p14="http://schemas.microsoft.com/office/powerpoint/2010/main" val="2994534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Section 2 of the </a:t>
            </a:r>
            <a:r>
              <a:rPr lang="en-US" dirty="0"/>
              <a:t>C</a:t>
            </a:r>
            <a:r>
              <a:rPr lang="en-US" dirty="0" smtClean="0"/>
              <a:t>harter protects the fundamental freedoms of conscience, religion, thought, belief, opinion, expression, peaceful assembly, and association</a:t>
            </a:r>
          </a:p>
          <a:p>
            <a:r>
              <a:rPr lang="en-US" dirty="0" smtClean="0"/>
              <a:t>These freedoms are the core of a democratic society ensuring  freedom from fear and persecution</a:t>
            </a:r>
          </a:p>
          <a:p>
            <a:r>
              <a:rPr lang="en-US" dirty="0" smtClean="0"/>
              <a:t>These freedoms however, are subject to reasonable limits and have been restricted or denied In the past by the Federal government under certain circumstances</a:t>
            </a:r>
            <a:endParaRPr lang="en-US" dirty="0"/>
          </a:p>
        </p:txBody>
      </p:sp>
      <p:sp>
        <p:nvSpPr>
          <p:cNvPr id="3" name="Title 2"/>
          <p:cNvSpPr>
            <a:spLocks noGrp="1"/>
          </p:cNvSpPr>
          <p:nvPr>
            <p:ph type="title"/>
          </p:nvPr>
        </p:nvSpPr>
        <p:spPr/>
        <p:txBody>
          <a:bodyPr/>
          <a:lstStyle/>
          <a:p>
            <a:r>
              <a:rPr lang="en-US" dirty="0" smtClean="0"/>
              <a:t>Fundamental Freedoms</a:t>
            </a:r>
            <a:endParaRPr lang="en-US" dirty="0"/>
          </a:p>
        </p:txBody>
      </p:sp>
    </p:spTree>
    <p:extLst>
      <p:ext uri="{BB962C8B-B14F-4D97-AF65-F5344CB8AC3E}">
        <p14:creationId xmlns:p14="http://schemas.microsoft.com/office/powerpoint/2010/main" val="3841910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Section 6 of the Charter gives citizens the right to remain in and leave Canada, and to move and live within the country. After the 9/11 attack mobility rights became more strict due to heightened security.</a:t>
            </a:r>
          </a:p>
          <a:p>
            <a:r>
              <a:rPr lang="en-US" dirty="0" smtClean="0"/>
              <a:t>Most mobility cases are concerned  with extradition of Canadians accused of a crime by another country. The Supreme Court has ruled that people may not be extradited from crimes that might result in the death penalty</a:t>
            </a:r>
          </a:p>
          <a:p>
            <a:r>
              <a:rPr lang="en-US" dirty="0" smtClean="0"/>
              <a:t>Subjecting a Canadian to  the death penalty would contradict Section 7 of the Charter which entitles Canadians to the right of life, liberty, and security</a:t>
            </a:r>
            <a:endParaRPr lang="en-US" dirty="0"/>
          </a:p>
        </p:txBody>
      </p:sp>
      <p:sp>
        <p:nvSpPr>
          <p:cNvPr id="3" name="Title 2"/>
          <p:cNvSpPr>
            <a:spLocks noGrp="1"/>
          </p:cNvSpPr>
          <p:nvPr>
            <p:ph type="title"/>
          </p:nvPr>
        </p:nvSpPr>
        <p:spPr/>
        <p:txBody>
          <a:bodyPr/>
          <a:lstStyle/>
          <a:p>
            <a:r>
              <a:rPr lang="en-US" dirty="0" smtClean="0"/>
              <a:t>Mobility Rights</a:t>
            </a:r>
            <a:endParaRPr lang="en-US" dirty="0"/>
          </a:p>
        </p:txBody>
      </p:sp>
    </p:spTree>
    <p:extLst>
      <p:ext uri="{BB962C8B-B14F-4D97-AF65-F5344CB8AC3E}">
        <p14:creationId xmlns:p14="http://schemas.microsoft.com/office/powerpoint/2010/main" val="2067849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Section 15 of the Charter guarantees equality “before and under the law”- Everyone has access to courts and everyone is represented fairly by a lawyer. Laws passed must treat everyone equally.</a:t>
            </a:r>
          </a:p>
          <a:p>
            <a:r>
              <a:rPr lang="en-US" dirty="0" smtClean="0"/>
              <a:t>Courts cannot favor the rights of one group over another unless it aims to improve the rights of “disadvantaged individuals or groups”</a:t>
            </a:r>
          </a:p>
          <a:p>
            <a:r>
              <a:rPr lang="en-US" dirty="0" smtClean="0"/>
              <a:t>Anyone, including any branch of government, is prohibited from discriminating against another individual based on race, national or ethnic origin, </a:t>
            </a:r>
            <a:r>
              <a:rPr lang="en-US" dirty="0" err="1" smtClean="0"/>
              <a:t>colour</a:t>
            </a:r>
            <a:r>
              <a:rPr lang="en-US" dirty="0" smtClean="0"/>
              <a:t>, religion, sex, age, or mental or physical disability.</a:t>
            </a:r>
          </a:p>
        </p:txBody>
      </p:sp>
      <p:sp>
        <p:nvSpPr>
          <p:cNvPr id="3" name="Title 2"/>
          <p:cNvSpPr>
            <a:spLocks noGrp="1"/>
          </p:cNvSpPr>
          <p:nvPr>
            <p:ph type="title"/>
          </p:nvPr>
        </p:nvSpPr>
        <p:spPr/>
        <p:txBody>
          <a:bodyPr/>
          <a:lstStyle/>
          <a:p>
            <a:r>
              <a:rPr lang="en-US" dirty="0" smtClean="0"/>
              <a:t>Equality Rights</a:t>
            </a:r>
            <a:endParaRPr lang="en-US" dirty="0"/>
          </a:p>
        </p:txBody>
      </p:sp>
    </p:spTree>
    <p:extLst>
      <p:ext uri="{BB962C8B-B14F-4D97-AF65-F5344CB8AC3E}">
        <p14:creationId xmlns:p14="http://schemas.microsoft.com/office/powerpoint/2010/main" val="2318133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From sections from 7 to 14 Canadian’s legal rights are guaranteed. These rights cannot be taken away without the proper legal process.</a:t>
            </a:r>
          </a:p>
          <a:p>
            <a:r>
              <a:rPr lang="en-US" dirty="0" smtClean="0"/>
              <a:t>The power of police has been steadily reduced since the introduction of the Charter in 1982. Important to protect citizens rights, but restricts police’s ability to carry out their duties.</a:t>
            </a:r>
          </a:p>
          <a:p>
            <a:r>
              <a:rPr lang="en-US" dirty="0" smtClean="0"/>
              <a:t>Courts strongly uphold the rights of those who have been held or arrested by police.</a:t>
            </a:r>
          </a:p>
          <a:p>
            <a:r>
              <a:rPr lang="en-US" dirty="0" smtClean="0"/>
              <a:t>Prisoners have the right to know the reason for their arrest and to have a judge decide if they are being held legally. They have the right to contact a lawyer and the right to a speedy trial </a:t>
            </a:r>
            <a:r>
              <a:rPr lang="en-US" smtClean="0"/>
              <a:t>as well.</a:t>
            </a:r>
            <a:endParaRPr lang="en-US" dirty="0"/>
          </a:p>
        </p:txBody>
      </p:sp>
      <p:sp>
        <p:nvSpPr>
          <p:cNvPr id="3" name="Title 2"/>
          <p:cNvSpPr>
            <a:spLocks noGrp="1"/>
          </p:cNvSpPr>
          <p:nvPr>
            <p:ph type="title"/>
          </p:nvPr>
        </p:nvSpPr>
        <p:spPr/>
        <p:txBody>
          <a:bodyPr/>
          <a:lstStyle/>
          <a:p>
            <a:r>
              <a:rPr lang="en-US" dirty="0" smtClean="0"/>
              <a:t>Legal Rights</a:t>
            </a:r>
            <a:endParaRPr lang="en-US" dirty="0"/>
          </a:p>
        </p:txBody>
      </p:sp>
    </p:spTree>
    <p:extLst>
      <p:ext uri="{BB962C8B-B14F-4D97-AF65-F5344CB8AC3E}">
        <p14:creationId xmlns:p14="http://schemas.microsoft.com/office/powerpoint/2010/main" val="225501627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37</TotalTime>
  <Words>437</Words>
  <Application>Microsoft Office PowerPoint</Application>
  <PresentationFormat>On-screen Show (4:3)</PresentationFormat>
  <Paragraphs>19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Hardcover</vt:lpstr>
      <vt:lpstr>The Charter in Action</vt:lpstr>
      <vt:lpstr>Fundamental Freedoms</vt:lpstr>
      <vt:lpstr>Mobility Rights</vt:lpstr>
      <vt:lpstr>Equality Rights</vt:lpstr>
      <vt:lpstr>Legal Rights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Charter in Action</dc:title>
  <dc:creator>Arnold, Steven</dc:creator>
  <cp:lastModifiedBy>Arnold, Steven</cp:lastModifiedBy>
  <cp:revision>6</cp:revision>
  <dcterms:created xsi:type="dcterms:W3CDTF">2013-06-14T16:57:03Z</dcterms:created>
  <dcterms:modified xsi:type="dcterms:W3CDTF">2013-06-14T17:34:55Z</dcterms:modified>
</cp:coreProperties>
</file>